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95" r:id="rId3"/>
    <p:sldId id="296" r:id="rId4"/>
    <p:sldId id="262" r:id="rId5"/>
    <p:sldId id="312" r:id="rId6"/>
    <p:sldId id="313" r:id="rId7"/>
    <p:sldId id="284" r:id="rId8"/>
    <p:sldId id="314" r:id="rId9"/>
    <p:sldId id="316" r:id="rId10"/>
    <p:sldId id="317" r:id="rId11"/>
    <p:sldId id="318" r:id="rId12"/>
    <p:sldId id="319" r:id="rId13"/>
    <p:sldId id="320" r:id="rId14"/>
    <p:sldId id="321" r:id="rId15"/>
    <p:sldId id="269" r:id="rId16"/>
  </p:sldIdLst>
  <p:sldSz cx="9144000" cy="5143500" type="screen16x9"/>
  <p:notesSz cx="6858000" cy="9144000"/>
  <p:embeddedFontLs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Frank Ruhl Libre" pitchFamily="2" charset="-79"/>
      <p:regular r:id="rId22"/>
      <p:bold r:id="rId23"/>
    </p:embeddedFont>
    <p:embeddedFont>
      <p:font typeface="Marcellus SC" panose="020E0602050203020307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972A6-8B36-4AB7-A565-B8788E61B82E}">
  <a:tblStyle styleId="{542972A6-8B36-4AB7-A565-B8788E61B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1525" autoAdjust="0"/>
  </p:normalViewPr>
  <p:slideViewPr>
    <p:cSldViewPr snapToGrid="0">
      <p:cViewPr varScale="1">
        <p:scale>
          <a:sx n="136" d="100"/>
          <a:sy n="136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Viñals Lage" userId="c1e14b1a-6fa2-4793-8e40-7f4e17123e5f" providerId="ADAL" clId="{C7AD8213-B2BA-CF40-9DB2-0512FA6380A1}"/>
    <pc:docChg chg="modSld">
      <pc:chgData name="Diego Viñals Lage" userId="c1e14b1a-6fa2-4793-8e40-7f4e17123e5f" providerId="ADAL" clId="{C7AD8213-B2BA-CF40-9DB2-0512FA6380A1}" dt="2024-01-08T15:49:11.485" v="1" actId="14100"/>
      <pc:docMkLst>
        <pc:docMk/>
      </pc:docMkLst>
      <pc:sldChg chg="modSp mod">
        <pc:chgData name="Diego Viñals Lage" userId="c1e14b1a-6fa2-4793-8e40-7f4e17123e5f" providerId="ADAL" clId="{C7AD8213-B2BA-CF40-9DB2-0512FA6380A1}" dt="2024-01-08T15:49:11.485" v="1" actId="14100"/>
        <pc:sldMkLst>
          <pc:docMk/>
          <pc:sldMk cId="2511618066" sldId="319"/>
        </pc:sldMkLst>
        <pc:spChg chg="mod">
          <ac:chgData name="Diego Viñals Lage" userId="c1e14b1a-6fa2-4793-8e40-7f4e17123e5f" providerId="ADAL" clId="{C7AD8213-B2BA-CF40-9DB2-0512FA6380A1}" dt="2024-01-08T15:49:11.485" v="1" actId="14100"/>
          <ac:spMkLst>
            <pc:docMk/>
            <pc:sldMk cId="2511618066" sldId="319"/>
            <ac:spMk id="8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44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9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744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3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1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4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9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Isaac = prefigura de Cristo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Cordero = animal manso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Cordero íntegro, inmaculado = Hombre justo e inocente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Eucaristía: “Cuando iba a ser entregado a su pasión, voluntariamente aceptada…”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5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315400" y="980300"/>
            <a:ext cx="4257300" cy="3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⬗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817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Marcellus SC"/>
                <a:ea typeface="Marcellus SC"/>
                <a:cs typeface="Marcellus SC"/>
                <a:sym typeface="Marcellus SC"/>
              </a:rPr>
              <a:t>“</a:t>
            </a:r>
            <a:endParaRPr sz="9600">
              <a:solidFill>
                <a:schemeClr val="lt2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29.jpeg"/><Relationship Id="rId3" Type="http://schemas.openxmlformats.org/officeDocument/2006/relationships/video" Target="https://www.youtube.com/embed/up4MJW4jL2w?feature=oembed" TargetMode="Externa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8.jpeg"/><Relationship Id="rId2" Type="http://schemas.openxmlformats.org/officeDocument/2006/relationships/video" Target="https://www.youtube.com/embed/AZ_6q4XOAfU?feature=oembed" TargetMode="External"/><Relationship Id="rId1" Type="http://schemas.openxmlformats.org/officeDocument/2006/relationships/video" Target="https://www.youtube.com/embed/gTr-eirtPfc?feature=oembed" TargetMode="External"/><Relationship Id="rId6" Type="http://schemas.openxmlformats.org/officeDocument/2006/relationships/video" Target="https://www.youtube.com/embed/Zii_aIudSqk?feature=oembed" TargetMode="External"/><Relationship Id="rId11" Type="http://schemas.openxmlformats.org/officeDocument/2006/relationships/image" Target="../media/image27.jpeg"/><Relationship Id="rId5" Type="http://schemas.openxmlformats.org/officeDocument/2006/relationships/video" Target="https://www.youtube.com/embed/wnq0qEKvtrA?feature=oembed" TargetMode="External"/><Relationship Id="rId10" Type="http://schemas.openxmlformats.org/officeDocument/2006/relationships/image" Target="../media/image26.jpeg"/><Relationship Id="rId4" Type="http://schemas.openxmlformats.org/officeDocument/2006/relationships/video" Target="https://www.youtube.com/embed/videoseries?list=PLCJAnJ7Al1kqwVoIGuefd_usHHXUgGq8z" TargetMode="External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delavega@ufv.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-o7YkYsbu5A?feature=oembed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637845" y="1016207"/>
            <a:ext cx="3934155" cy="219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 algn="ctr"/>
            <a:r>
              <a:rPr lang="es-ES" sz="4000" dirty="0"/>
              <a:t>Las fiestas Judías</a:t>
            </a:r>
            <a:br>
              <a:rPr lang="es-ES" sz="4000" dirty="0"/>
            </a:br>
            <a:r>
              <a:rPr lang="es-ES" sz="4000" dirty="0" err="1"/>
              <a:t>Pesaj</a:t>
            </a:r>
            <a:br>
              <a:rPr lang="es-ES" sz="4000" dirty="0"/>
            </a:br>
            <a:r>
              <a:rPr lang="he-IL" dirty="0"/>
              <a:t>פסח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6D6A3C-0CF4-40F1-913F-278DC695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8" y="4308846"/>
            <a:ext cx="2120577" cy="530711"/>
          </a:xfrm>
          <a:prstGeom prst="rect">
            <a:avLst/>
          </a:prstGeom>
        </p:spPr>
      </p:pic>
      <p:pic>
        <p:nvPicPr>
          <p:cNvPr id="4" name="Imagen 3" descr="Imagen que contiene persona, interior, grupo, foto&#10;&#10;Descripción generada automáticamente">
            <a:extLst>
              <a:ext uri="{FF2B5EF4-FFF2-40B4-BE49-F238E27FC236}">
                <a16:creationId xmlns:a16="http://schemas.microsoft.com/office/drawing/2014/main" id="{B7C66E17-D138-4E40-817E-55E29BCB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33" y="274859"/>
            <a:ext cx="3552092" cy="45937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192393" y="4954796"/>
            <a:ext cx="2265298" cy="6328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469649" y="370568"/>
            <a:ext cx="3340351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Cordero pascual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041851"/>
            <a:ext cx="3053984" cy="3273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1800" dirty="0"/>
              <a:t>Antes de la destrucción del Templo (70 d.C.) el rito central de la Pascua era la inmolación del cordero.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i="1" dirty="0"/>
              <a:t>¡Dios mismo proveerá el cordero para el sacrificio, hijo mío! (</a:t>
            </a:r>
            <a:r>
              <a:rPr lang="es-ES" sz="1800" i="1" dirty="0" err="1"/>
              <a:t>Gn</a:t>
            </a:r>
            <a:r>
              <a:rPr lang="es-ES" sz="1800" i="1" dirty="0"/>
              <a:t> 22,8)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«¡</a:t>
            </a:r>
            <a:r>
              <a:rPr lang="es-ES" sz="1800" dirty="0" err="1"/>
              <a:t>Abbá</a:t>
            </a:r>
            <a:r>
              <a:rPr lang="es-ES" sz="1800" dirty="0"/>
              <a:t>! Átame bien, no sea que yo dé patadas y no sea válido tu sacrificio.»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1800" dirty="0"/>
              <a:t>Es el mismo Isaac quien se entrega a su padre para ser inmolado.</a:t>
            </a:r>
          </a:p>
        </p:txBody>
      </p:sp>
      <p:pic>
        <p:nvPicPr>
          <p:cNvPr id="3" name="Imagen 2" descr="Imagen que contiene mamífero, interior, animal, gato&#10;&#10;Descripción generada automáticamente">
            <a:extLst>
              <a:ext uri="{FF2B5EF4-FFF2-40B4-BE49-F238E27FC236}">
                <a16:creationId xmlns:a16="http://schemas.microsoft.com/office/drawing/2014/main" id="{07B18371-7071-4A6B-809E-FF83D9EA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2" y="1058799"/>
            <a:ext cx="5103816" cy="302590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0613708-F32A-421B-B4AF-809B2D92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09" y="4218543"/>
            <a:ext cx="276810" cy="3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9;p18">
            <a:extLst>
              <a:ext uri="{FF2B5EF4-FFF2-40B4-BE49-F238E27FC236}">
                <a16:creationId xmlns:a16="http://schemas.microsoft.com/office/drawing/2014/main" id="{B8541203-D771-4012-A12A-A330AEB1F31A}"/>
              </a:ext>
            </a:extLst>
          </p:cNvPr>
          <p:cNvSpPr txBox="1">
            <a:spLocks/>
          </p:cNvSpPr>
          <p:nvPr/>
        </p:nvSpPr>
        <p:spPr>
          <a:xfrm>
            <a:off x="3899474" y="4084701"/>
            <a:ext cx="4922264" cy="50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>
              <a:buClr>
                <a:schemeClr val="dk1"/>
              </a:buClr>
              <a:buSzPts val="1100"/>
              <a:buFont typeface="EB Garamond"/>
              <a:buNone/>
            </a:pPr>
            <a:r>
              <a:rPr lang="es-ES" sz="1800" i="1" dirty="0" err="1"/>
              <a:t>Tamim</a:t>
            </a:r>
            <a:r>
              <a:rPr lang="es-ES" sz="1800" dirty="0"/>
              <a:t>:	íntegro, inmaculado (víctimas sacrificiales)</a:t>
            </a:r>
            <a:br>
              <a:rPr lang="es-ES" sz="1800" dirty="0"/>
            </a:br>
            <a:r>
              <a:rPr lang="es-ES" sz="1800" dirty="0"/>
              <a:t>	justo, inocente (personas)</a:t>
            </a:r>
          </a:p>
        </p:txBody>
      </p:sp>
    </p:spTree>
    <p:extLst>
      <p:ext uri="{BB962C8B-B14F-4D97-AF65-F5344CB8AC3E}">
        <p14:creationId xmlns:p14="http://schemas.microsoft.com/office/powerpoint/2010/main" val="140425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Seder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de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056652"/>
            <a:ext cx="4249738" cy="3273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1800" dirty="0"/>
              <a:t>Fiesta familiar; liturgia doméstica.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Casa adornada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 err="1"/>
              <a:t>Miqvá</a:t>
            </a:r>
            <a:r>
              <a:rPr lang="es-ES" sz="1800" dirty="0"/>
              <a:t> – baño de purificación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 err="1"/>
              <a:t>Jamets</a:t>
            </a:r>
            <a:r>
              <a:rPr lang="es-ES" sz="1800" dirty="0"/>
              <a:t> – Eliminar la levadura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Símbolo de la inclinación al mal, que fermenta en el hombre y lo induce a obrar mal (pecar).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Fiesta de la creación y la vida nueva.</a:t>
            </a:r>
            <a:br>
              <a:rPr lang="es-ES" sz="1800" dirty="0"/>
            </a:br>
            <a:r>
              <a:rPr lang="es-ES" sz="1800" dirty="0"/>
              <a:t>Disposición interior, intención de corazón.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Trasmisión de la fe a los hijos</a:t>
            </a:r>
            <a:br>
              <a:rPr lang="es-ES" sz="1800" dirty="0"/>
            </a:br>
            <a:r>
              <a:rPr lang="es-ES" sz="1800" i="1" dirty="0"/>
              <a:t>¿Por qué esta noche es diferente de todas las otras noches?</a:t>
            </a:r>
          </a:p>
          <a:p>
            <a:pPr lvl="1">
              <a:buClr>
                <a:schemeClr val="dk1"/>
              </a:buClr>
              <a:buSzPts val="1100"/>
            </a:pPr>
            <a:endParaRPr lang="es-E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679E565-9F12-4796-AA1E-1A21F74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 rot="283554">
            <a:off x="4403014" y="243767"/>
            <a:ext cx="4043456" cy="2272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06CBFED-1D0F-41AA-9D95-C0AE899E8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11885"/>
          <a:stretch/>
        </p:blipFill>
        <p:spPr bwMode="auto">
          <a:xfrm>
            <a:off x="5711274" y="1795761"/>
            <a:ext cx="3110464" cy="1985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0" name="Picture 6" descr="Los cuatro hijos de la cena de Pesaj - Bet El Shadai - JudaÃ­smo ...">
            <a:extLst>
              <a:ext uri="{FF2B5EF4-FFF2-40B4-BE49-F238E27FC236}">
                <a16:creationId xmlns:a16="http://schemas.microsoft.com/office/drawing/2014/main" id="{2ECE3439-702C-4EAA-A494-3F8624B0C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8" b="12574"/>
          <a:stretch/>
        </p:blipFill>
        <p:spPr bwMode="auto">
          <a:xfrm>
            <a:off x="4892354" y="3347779"/>
            <a:ext cx="3064776" cy="1535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369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Orden del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Seder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056652"/>
            <a:ext cx="4249738" cy="3768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La fuente del </a:t>
            </a:r>
            <a:r>
              <a:rPr lang="es-ES" sz="1800" dirty="0" err="1"/>
              <a:t>Seder</a:t>
            </a:r>
            <a:r>
              <a:rPr lang="es-ES" sz="1800" dirty="0"/>
              <a:t>: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Brazo de cordero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Huevo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 err="1"/>
              <a:t>Maror</a:t>
            </a:r>
            <a:r>
              <a:rPr lang="es-ES" sz="1800" dirty="0"/>
              <a:t> – Hierbas amargas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 err="1"/>
              <a:t>Karpas</a:t>
            </a:r>
            <a:r>
              <a:rPr lang="es-ES" sz="1800" dirty="0"/>
              <a:t> – Apio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El bocado amargo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 err="1"/>
              <a:t>Jaroset</a:t>
            </a:r>
            <a:r>
              <a:rPr lang="es-ES" sz="1800" dirty="0"/>
              <a:t> – Ladrillos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Narración - </a:t>
            </a:r>
            <a:r>
              <a:rPr lang="es-ES" sz="1800" dirty="0" err="1"/>
              <a:t>Haggadá</a:t>
            </a:r>
            <a:endParaRPr lang="es-ES" sz="1800" dirty="0"/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Comida festiva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 err="1"/>
              <a:t>Dayyenú</a:t>
            </a:r>
            <a:r>
              <a:rPr lang="es-ES" sz="1800" dirty="0"/>
              <a:t>: “nos habría bastado”</a:t>
            </a:r>
            <a:endParaRPr lang="es-ES" sz="1800" i="1" dirty="0"/>
          </a:p>
          <a:p>
            <a:pPr lvl="1">
              <a:buClr>
                <a:schemeClr val="dk1"/>
              </a:buClr>
              <a:buSzPts val="1100"/>
            </a:pPr>
            <a:r>
              <a:rPr lang="es-ES" sz="1800" dirty="0"/>
              <a:t>“¡De cuántos grandes beneficios somos deudores al Señor!”</a:t>
            </a:r>
          </a:p>
        </p:txBody>
      </p:sp>
      <p:pic>
        <p:nvPicPr>
          <p:cNvPr id="6" name="Picture 2" descr="How to Celebrate Passover As A Messianic Jew | Jewish Voice ...">
            <a:extLst>
              <a:ext uri="{FF2B5EF4-FFF2-40B4-BE49-F238E27FC236}">
                <a16:creationId xmlns:a16="http://schemas.microsoft.com/office/drawing/2014/main" id="{5679E565-9F12-4796-AA1E-1A21F74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554">
            <a:off x="4631620" y="480052"/>
            <a:ext cx="4043456" cy="270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06CBFED-1D0F-41AA-9D95-C0AE899E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37" y="2885027"/>
            <a:ext cx="3849801" cy="1985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1161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Las cuatro noches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056652"/>
            <a:ext cx="4249738" cy="24988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76250" indent="-400050">
              <a:buClr>
                <a:schemeClr val="dk1"/>
              </a:buClr>
              <a:buSzPts val="1100"/>
              <a:buAutoNum type="romanUcPeriod"/>
            </a:pPr>
            <a:r>
              <a:rPr lang="es-ES" sz="1800" b="1" dirty="0"/>
              <a:t>Creación:</a:t>
            </a:r>
            <a:r>
              <a:rPr lang="es-ES" sz="1800" dirty="0"/>
              <a:t> de las tinieblas a la luz</a:t>
            </a:r>
          </a:p>
          <a:p>
            <a:pPr marL="476250" indent="-400050">
              <a:buClr>
                <a:schemeClr val="dk1"/>
              </a:buClr>
              <a:buSzPts val="1100"/>
              <a:buAutoNum type="romanUcPeriod"/>
            </a:pPr>
            <a:r>
              <a:rPr lang="es-ES" sz="1800" b="1" dirty="0"/>
              <a:t>Sacrificio de Isaac:</a:t>
            </a:r>
            <a:r>
              <a:rPr lang="es-ES" sz="1800" dirty="0"/>
              <a:t> de la muerte a la vida</a:t>
            </a:r>
          </a:p>
          <a:p>
            <a:pPr marL="476250" indent="-400050">
              <a:buClr>
                <a:schemeClr val="dk1"/>
              </a:buClr>
              <a:buSzPts val="1100"/>
              <a:buAutoNum type="romanUcPeriod"/>
            </a:pPr>
            <a:r>
              <a:rPr lang="es-ES" sz="1800" b="1" dirty="0"/>
              <a:t>Éxodo:</a:t>
            </a:r>
            <a:r>
              <a:rPr lang="es-ES" sz="1800" dirty="0"/>
              <a:t> de la esclavitud a la libertad</a:t>
            </a:r>
          </a:p>
          <a:p>
            <a:pPr marL="476250" indent="-400050">
              <a:buClr>
                <a:schemeClr val="dk1"/>
              </a:buClr>
              <a:buSzPts val="1100"/>
              <a:buAutoNum type="romanUcPeriod"/>
            </a:pPr>
            <a:r>
              <a:rPr lang="es-ES" sz="1800" b="1" dirty="0"/>
              <a:t>Mesías:</a:t>
            </a:r>
            <a:r>
              <a:rPr lang="es-ES" sz="1800" dirty="0"/>
              <a:t> el Rey Mesías vendrá de lo alto</a:t>
            </a:r>
          </a:p>
          <a:p>
            <a:pPr marL="76200" indent="0" algn="ctr">
              <a:buClr>
                <a:schemeClr val="dk1"/>
              </a:buClr>
              <a:buSzPts val="1100"/>
              <a:buNone/>
            </a:pPr>
            <a:r>
              <a:rPr lang="es-ES" sz="1800" dirty="0"/>
              <a:t>HALLEL </a:t>
            </a:r>
          </a:p>
          <a:p>
            <a:pPr marL="76200" indent="0" algn="ctr">
              <a:buClr>
                <a:schemeClr val="dk1"/>
              </a:buClr>
              <a:buSzPts val="1100"/>
              <a:buNone/>
            </a:pPr>
            <a:r>
              <a:rPr lang="es-ES" sz="1800" i="1" dirty="0"/>
              <a:t>“Es en nisán cuando fueron liberados,</a:t>
            </a:r>
            <a:br>
              <a:rPr lang="es-ES" sz="1800" i="1" dirty="0"/>
            </a:br>
            <a:r>
              <a:rPr lang="es-ES" sz="1800" i="1" dirty="0"/>
              <a:t>es en nisán cuando lo serán de nuevo”</a:t>
            </a:r>
          </a:p>
          <a:p>
            <a:pPr marL="476250" indent="-400050">
              <a:buClr>
                <a:schemeClr val="dk1"/>
              </a:buClr>
              <a:buSzPts val="1100"/>
              <a:buAutoNum type="romanUcPeriod"/>
            </a:pPr>
            <a:endParaRPr lang="es-ES" sz="18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679E565-9F12-4796-AA1E-1A21F74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 rot="283554">
            <a:off x="4511414" y="177108"/>
            <a:ext cx="1972468" cy="270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06CBFED-1D0F-41AA-9D95-C0AE899E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 rot="21377582">
            <a:off x="6552773" y="404918"/>
            <a:ext cx="2188633" cy="308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15CEB69-967D-4670-ABA2-00903018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 rot="456951">
            <a:off x="4770100" y="2625398"/>
            <a:ext cx="3191854" cy="2334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6" name="Picture 4" descr="Puerta Dorada - Opiniones de viajeros sobre Golden Gate (Bab el ...">
            <a:extLst>
              <a:ext uri="{FF2B5EF4-FFF2-40B4-BE49-F238E27FC236}">
                <a16:creationId xmlns:a16="http://schemas.microsoft.com/office/drawing/2014/main" id="{9ECF89EC-6335-4E0E-8D70-AAED9A019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4F84B6"/>
              </a:clrFrom>
              <a:clrTo>
                <a:srgbClr val="4F84B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1"/>
          <a:stretch/>
        </p:blipFill>
        <p:spPr bwMode="auto">
          <a:xfrm>
            <a:off x="868840" y="3411693"/>
            <a:ext cx="2977914" cy="173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22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¡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Jag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sameaj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!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00FF0F8-3FBB-4875-9085-57839138061D}"/>
              </a:ext>
            </a:extLst>
          </p:cNvPr>
          <p:cNvSpPr/>
          <p:nvPr/>
        </p:nvSpPr>
        <p:spPr>
          <a:xfrm>
            <a:off x="778321" y="2638764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https://www.youtube.com/watch?v=gTr-eirtPfc</a:t>
            </a:r>
          </a:p>
        </p:txBody>
      </p:sp>
      <p:pic>
        <p:nvPicPr>
          <p:cNvPr id="3" name="Elementos multimedia en línea 2" title="Ma Nishtana - Canciones de PESAJ - Subtￃﾭtulos en espaￃﾱol">
            <a:hlinkClick r:id="" action="ppaction://media"/>
            <a:extLst>
              <a:ext uri="{FF2B5EF4-FFF2-40B4-BE49-F238E27FC236}">
                <a16:creationId xmlns:a16="http://schemas.microsoft.com/office/drawing/2014/main" id="{4FEA75AA-EA07-45AA-A263-F2E7B1281F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83949" y="1032214"/>
            <a:ext cx="2856089" cy="160655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A26168F-ADAD-46F8-B92D-E00E9F196CEA}"/>
              </a:ext>
            </a:extLst>
          </p:cNvPr>
          <p:cNvSpPr/>
          <p:nvPr/>
        </p:nvSpPr>
        <p:spPr>
          <a:xfrm>
            <a:off x="3662742" y="2682210"/>
            <a:ext cx="24865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https://www.youtube.com/watch?v=AZ_6q4XOAfU</a:t>
            </a:r>
          </a:p>
        </p:txBody>
      </p:sp>
      <p:pic>
        <p:nvPicPr>
          <p:cNvPr id="5" name="Elementos multimedia en línea 4" title="Sefarad : Ladino - Un cavretico - Pesaj en ladino, preciosa y entraￃﾱable canciￃﾳn en judeo espaￃﾱol">
            <a:hlinkClick r:id="" action="ppaction://media"/>
            <a:extLst>
              <a:ext uri="{FF2B5EF4-FFF2-40B4-BE49-F238E27FC236}">
                <a16:creationId xmlns:a16="http://schemas.microsoft.com/office/drawing/2014/main" id="{833018F4-3413-4995-AFBB-819CC91BFCC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3662742" y="806061"/>
            <a:ext cx="2457450" cy="184174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BD04F8F-DF12-4FBB-AC4A-8210C6F2C750}"/>
              </a:ext>
            </a:extLst>
          </p:cNvPr>
          <p:cNvSpPr/>
          <p:nvPr/>
        </p:nvSpPr>
        <p:spPr>
          <a:xfrm>
            <a:off x="3723675" y="4569624"/>
            <a:ext cx="2478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https://www.youtube.com/watch?v=up4MJW4jL2w</a:t>
            </a:r>
          </a:p>
        </p:txBody>
      </p:sp>
      <p:pic>
        <p:nvPicPr>
          <p:cNvPr id="9" name="Elementos multimedia en línea 8" title="Ejad Mi Yodea - Canciￃﾳn para Pesaj">
            <a:hlinkClick r:id="" action="ppaction://media"/>
            <a:extLst>
              <a:ext uri="{FF2B5EF4-FFF2-40B4-BE49-F238E27FC236}">
                <a16:creationId xmlns:a16="http://schemas.microsoft.com/office/drawing/2014/main" id="{89933690-B695-4047-B432-30460A221DCB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1"/>
          <a:stretch>
            <a:fillRect/>
          </a:stretch>
        </p:blipFill>
        <p:spPr>
          <a:xfrm>
            <a:off x="3605034" y="3025998"/>
            <a:ext cx="2715847" cy="1527664"/>
          </a:xfrm>
          <a:prstGeom prst="rect">
            <a:avLst/>
          </a:prstGeom>
        </p:spPr>
      </p:pic>
      <p:pic>
        <p:nvPicPr>
          <p:cNvPr id="10" name="Elementos multimedia en línea 9" title="Gad Elbaz - Ma Nishtana ￗﾒￗﾓ ￗﾐￗﾜￗﾑￗﾖ - ￗﾞￗﾔ ￗﾠￗﾩￗﾪￗﾠￗﾔ">
            <a:hlinkClick r:id="" action="ppaction://media"/>
            <a:extLst>
              <a:ext uri="{FF2B5EF4-FFF2-40B4-BE49-F238E27FC236}">
                <a16:creationId xmlns:a16="http://schemas.microsoft.com/office/drawing/2014/main" id="{9C965E59-C10F-4B21-96E0-6951C3D9B5B8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2"/>
          <a:stretch>
            <a:fillRect/>
          </a:stretch>
        </p:blipFill>
        <p:spPr>
          <a:xfrm>
            <a:off x="583949" y="2981895"/>
            <a:ext cx="2794253" cy="1571767"/>
          </a:xfrm>
          <a:prstGeom prst="rect">
            <a:avLst/>
          </a:prstGeom>
        </p:spPr>
      </p:pic>
      <p:pic>
        <p:nvPicPr>
          <p:cNvPr id="11" name="Elementos multimedia en línea 10" title="Angelo Branduardi - Alla Fiera Dell' Est (Live'96)">
            <a:hlinkClick r:id="" action="ppaction://media"/>
            <a:extLst>
              <a:ext uri="{FF2B5EF4-FFF2-40B4-BE49-F238E27FC236}">
                <a16:creationId xmlns:a16="http://schemas.microsoft.com/office/drawing/2014/main" id="{D31C87C9-46BC-4145-BCE3-84B05FDD3716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3"/>
          <a:stretch>
            <a:fillRect/>
          </a:stretch>
        </p:blipFill>
        <p:spPr>
          <a:xfrm>
            <a:off x="6241361" y="806061"/>
            <a:ext cx="2474362" cy="185442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9027EDE-2F37-4231-A8A0-03C5CDB1FB2F}"/>
              </a:ext>
            </a:extLst>
          </p:cNvPr>
          <p:cNvSpPr/>
          <p:nvPr/>
        </p:nvSpPr>
        <p:spPr>
          <a:xfrm>
            <a:off x="6295899" y="2684264"/>
            <a:ext cx="23791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</a:t>
            </a:r>
            <a:r>
              <a:rPr lang="es-ES" sz="700" dirty="0"/>
              <a:t>youtube</a:t>
            </a:r>
            <a:r>
              <a:rPr lang="es-ES" sz="800" dirty="0"/>
              <a:t>.com/watch?v=wnq0qEKvtrA</a:t>
            </a:r>
          </a:p>
        </p:txBody>
      </p:sp>
      <p:pic>
        <p:nvPicPr>
          <p:cNvPr id="13" name="Elementos multimedia en línea 12" title="Next year in Jerusalem - Passover \ Pesach song from the Haggadah">
            <a:hlinkClick r:id="" action="ppaction://media"/>
            <a:extLst>
              <a:ext uri="{FF2B5EF4-FFF2-40B4-BE49-F238E27FC236}">
                <a16:creationId xmlns:a16="http://schemas.microsoft.com/office/drawing/2014/main" id="{C28D1CEC-931B-43FF-B6F1-BC09A0C88D5C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4"/>
          <a:stretch>
            <a:fillRect/>
          </a:stretch>
        </p:blipFill>
        <p:spPr>
          <a:xfrm>
            <a:off x="6371198" y="3110775"/>
            <a:ext cx="2303878" cy="129593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B317333-3003-4E20-BFA5-9449974BC754}"/>
              </a:ext>
            </a:extLst>
          </p:cNvPr>
          <p:cNvSpPr/>
          <p:nvPr/>
        </p:nvSpPr>
        <p:spPr>
          <a:xfrm>
            <a:off x="6414485" y="4569624"/>
            <a:ext cx="23487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https://www.youtube.com/watch?v=Zii_aIudSqk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FB16C19-34CE-4997-BE28-CF4AFBCF4A9E}"/>
              </a:ext>
            </a:extLst>
          </p:cNvPr>
          <p:cNvSpPr/>
          <p:nvPr/>
        </p:nvSpPr>
        <p:spPr>
          <a:xfrm>
            <a:off x="778321" y="4569624"/>
            <a:ext cx="24673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https://www.youtube.com/watch?v=A1rH7rYuZQE</a:t>
            </a:r>
          </a:p>
        </p:txBody>
      </p:sp>
    </p:spTree>
    <p:extLst>
      <p:ext uri="{BB962C8B-B14F-4D97-AF65-F5344CB8AC3E}">
        <p14:creationId xmlns:p14="http://schemas.microsoft.com/office/powerpoint/2010/main" val="83165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42D3A51A-2C58-4138-8AA3-39BC602B31F3}"/>
              </a:ext>
            </a:extLst>
          </p:cNvPr>
          <p:cNvSpPr/>
          <p:nvPr/>
        </p:nvSpPr>
        <p:spPr>
          <a:xfrm>
            <a:off x="4306529" y="206435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B6471C5C-D626-418C-9C12-4BEE8ADDAA4C}"/>
              </a:ext>
            </a:extLst>
          </p:cNvPr>
          <p:cNvSpPr txBox="1">
            <a:spLocks/>
          </p:cNvSpPr>
          <p:nvPr/>
        </p:nvSpPr>
        <p:spPr>
          <a:xfrm>
            <a:off x="182071" y="2571750"/>
            <a:ext cx="5409583" cy="51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pPr algn="ctr"/>
            <a:r>
              <a:rPr lang="es-ES" sz="3200" dirty="0"/>
              <a:t>¡Muchas gracias!</a:t>
            </a:r>
          </a:p>
          <a:p>
            <a:pPr algn="ctr"/>
            <a:r>
              <a:rPr lang="es-ES" sz="2800" dirty="0"/>
              <a:t>¡El año que viene en Jerusalén!</a:t>
            </a:r>
          </a:p>
          <a:p>
            <a:pPr algn="ctr"/>
            <a:endParaRPr lang="es-ES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409C089-3DFB-452F-9BD4-C27E33B56D14}"/>
              </a:ext>
            </a:extLst>
          </p:cNvPr>
          <p:cNvSpPr txBox="1"/>
          <p:nvPr/>
        </p:nvSpPr>
        <p:spPr>
          <a:xfrm>
            <a:off x="1597628" y="2571750"/>
            <a:ext cx="293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fernando.delavega@ufv.es</a:t>
            </a: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54069-AF1C-427C-B021-30B30DFF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62" y="3439051"/>
            <a:ext cx="4623499" cy="4668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he-IL" sz="3200" dirty="0">
                <a:solidFill>
                  <a:srgbClr val="4B412E"/>
                </a:solidFill>
              </a:rPr>
              <a:t>לשנה הבאה בירושלים‎</a:t>
            </a:r>
            <a:endParaRPr kumimoji="0" lang="es-ES" altLang="es-ES" sz="8000" b="0" i="0" u="none" strike="noStrike" cap="none" normalizeH="0" baseline="0" dirty="0">
              <a:ln>
                <a:noFill/>
              </a:ln>
              <a:solidFill>
                <a:srgbClr val="4B412E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Resultado de imagen de las fiestas judias y el mesias">
            <a:extLst>
              <a:ext uri="{FF2B5EF4-FFF2-40B4-BE49-F238E27FC236}">
                <a16:creationId xmlns:a16="http://schemas.microsoft.com/office/drawing/2014/main" id="{C6256208-76ED-4CAC-825E-CE6428623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24" y="293077"/>
            <a:ext cx="3107153" cy="45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712903" y="721307"/>
            <a:ext cx="7718193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14 de Nisán</a:t>
            </a:r>
            <a:endParaRPr lang="es-ES" sz="32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754212" y="2021642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 - </a:t>
            </a:r>
            <a:r>
              <a:rPr lang="he-IL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פסח</a:t>
            </a: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Fiesta de la primavera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Fiesta de los ácimos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Fiesta de la Libertad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74DE4E-3B53-45A3-A4EC-4F56B17C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6F5"/>
              </a:clrFrom>
              <a:clrTo>
                <a:srgbClr val="F4F6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8633" l="1188" r="98416">
                        <a14:foregroundMark x1="7921" y1="35352" x2="32871" y2="13086"/>
                        <a14:foregroundMark x1="32871" y1="13086" x2="52673" y2="3906"/>
                        <a14:foregroundMark x1="52673" y1="3906" x2="62178" y2="7617"/>
                        <a14:foregroundMark x1="65414" y1="9930" x2="81584" y2="21484"/>
                        <a14:foregroundMark x1="62178" y1="7617" x2="65321" y2="9863"/>
                        <a14:foregroundMark x1="81584" y1="21484" x2="81782" y2="22266"/>
                        <a14:foregroundMark x1="11089" y1="32617" x2="6535" y2="43359"/>
                        <a14:foregroundMark x1="6535" y1="43359" x2="5149" y2="55664"/>
                        <a14:foregroundMark x1="5149" y1="55664" x2="8515" y2="66211"/>
                        <a14:foregroundMark x1="8515" y1="66211" x2="16832" y2="74805"/>
                        <a14:foregroundMark x1="16832" y1="74805" x2="21782" y2="84375"/>
                        <a14:foregroundMark x1="21782" y1="84375" x2="32475" y2="90430"/>
                        <a14:foregroundMark x1="32475" y1="90430" x2="44950" y2="92578"/>
                        <a14:foregroundMark x1="44950" y1="92578" x2="78218" y2="84570"/>
                        <a14:foregroundMark x1="78218" y1="84570" x2="89703" y2="66211"/>
                        <a14:foregroundMark x1="89703" y1="66211" x2="93663" y2="55664"/>
                        <a14:foregroundMark x1="93663" y1="55664" x2="86733" y2="29492"/>
                        <a14:foregroundMark x1="49703" y1="36328" x2="49505" y2="17383"/>
                        <a14:foregroundMark x1="6931" y1="65039" x2="4752" y2="54297"/>
                        <a14:foregroundMark x1="4752" y1="54297" x2="9109" y2="40039"/>
                        <a14:foregroundMark x1="32871" y1="90430" x2="44950" y2="91406"/>
                        <a14:foregroundMark x1="44950" y1="91406" x2="51793" y2="94231"/>
                        <a14:foregroundMark x1="35446" y1="2734" x2="58020" y2="4102"/>
                        <a14:foregroundMark x1="58020" y1="4102" x2="60594" y2="3320"/>
                        <a14:foregroundMark x1="3366" y1="50195" x2="4158" y2="45898"/>
                        <a14:foregroundMark x1="2376" y1="52930" x2="2376" y2="52930"/>
                        <a14:foregroundMark x1="5239" y1="33906" x2="5637" y2="32178"/>
                        <a14:foregroundMark x1="4326" y1="37864" x2="4712" y2="36191"/>
                        <a14:foregroundMark x1="3960" y1="39453" x2="4013" y2="39224"/>
                        <a14:foregroundMark x1="3112" y1="43000" x2="2178" y2="50000"/>
                        <a14:foregroundMark x1="3168" y1="42578" x2="3187" y2="42432"/>
                        <a14:foregroundMark x1="3564" y1="41406" x2="3564" y2="41406"/>
                        <a14:foregroundMark x1="93731" y1="65234" x2="94257" y2="63281"/>
                        <a14:foregroundMark x1="92115" y1="71234" x2="93731" y2="65234"/>
                        <a14:foregroundMark x1="73148" y1="11328" x2="77537" y2="13808"/>
                        <a14:foregroundMark x1="71876" y1="10609" x2="73148" y2="11328"/>
                        <a14:foregroundMark x1="91408" y1="28304" x2="91554" y2="28555"/>
                        <a14:foregroundMark x1="96828" y1="57489" x2="97624" y2="54102"/>
                        <a14:foregroundMark x1="96144" y1="60396" x2="96457" y2="59063"/>
                        <a14:foregroundMark x1="95006" y1="65234" x2="95696" y2="62302"/>
                        <a14:foregroundMark x1="94455" y1="67578" x2="95006" y2="65234"/>
                        <a14:foregroundMark x1="98169" y1="48220" x2="98416" y2="49023"/>
                        <a14:foregroundMark x1="7327" y1="31055" x2="7327" y2="30273"/>
                        <a14:foregroundMark x1="7129" y1="35938" x2="8119" y2="29688"/>
                        <a14:foregroundMark x1="3168" y1="45313" x2="7921" y2="30664"/>
                        <a14:foregroundMark x1="6535" y1="34570" x2="7723" y2="29297"/>
                        <a14:foregroundMark x1="9109" y1="27539" x2="15621" y2="20759"/>
                        <a14:foregroundMark x1="17499" y1="18728" x2="24554" y2="12305"/>
                        <a14:foregroundMark x1="9109" y1="26367" x2="15860" y2="20221"/>
                        <a14:foregroundMark x1="28119" y1="10156" x2="38020" y2="7422"/>
                        <a14:foregroundMark x1="38020" y1="7422" x2="38416" y2="7422"/>
                        <a14:foregroundMark x1="64950" y1="7422" x2="64950" y2="7422"/>
                        <a14:foregroundMark x1="66139" y1="8789" x2="72079" y2="10352"/>
                        <a14:foregroundMark x1="75248" y1="11914" x2="77228" y2="13281"/>
                        <a14:foregroundMark x1="90297" y1="28320" x2="93069" y2="28125"/>
                        <a14:foregroundMark x1="91881" y1="29102" x2="97228" y2="49023"/>
                        <a14:backgroundMark x1="396" y1="46289" x2="2376" y2="36719"/>
                        <a14:backgroundMark x1="98614" y1="35352" x2="99802" y2="42578"/>
                        <a14:backgroundMark x1="98218" y1="60547" x2="98218" y2="48771"/>
                        <a14:backgroundMark x1="89509" y1="22080" x2="92277" y2="24414"/>
                        <a14:backgroundMark x1="78614" y1="12891" x2="82900" y2="16506"/>
                        <a14:backgroundMark x1="64752" y1="7031" x2="64752" y2="7031"/>
                        <a14:backgroundMark x1="66733" y1="7031" x2="67525" y2="6641"/>
                        <a14:backgroundMark x1="67327" y1="7031" x2="64950" y2="6641"/>
                        <a14:backgroundMark x1="91881" y1="25000" x2="91683" y2="28320"/>
                        <a14:backgroundMark x1="93069" y1="28125" x2="93257" y2="28750"/>
                        <a14:backgroundMark x1="95050" y1="64258" x2="95248" y2="61523"/>
                        <a14:backgroundMark x1="96436" y1="61523" x2="98020" y2="55078"/>
                        <a14:backgroundMark x1="96832" y1="58008" x2="97822" y2="54688"/>
                        <a14:backgroundMark x1="93861" y1="69336" x2="97228" y2="61133"/>
                        <a14:backgroundMark x1="82970" y1="84766" x2="90495" y2="77344"/>
                        <a14:backgroundMark x1="90495" y1="77344" x2="90693" y2="77148"/>
                        <a14:backgroundMark x1="91287" y1="74219" x2="91287" y2="73828"/>
                        <a14:backgroundMark x1="41980" y1="96875" x2="52475" y2="97070"/>
                        <a14:backgroundMark x1="52475" y1="97070" x2="74059" y2="92383"/>
                        <a14:backgroundMark x1="74059" y1="92383" x2="80594" y2="87109"/>
                        <a14:backgroundMark x1="16832" y1="84570" x2="25149" y2="91211"/>
                        <a14:backgroundMark x1="25149" y1="91211" x2="42772" y2="97656"/>
                        <a14:backgroundMark x1="80594" y1="85352" x2="85347" y2="82031"/>
                        <a14:backgroundMark x1="90891" y1="76172" x2="95644" y2="64258"/>
                        <a14:backgroundMark x1="90693" y1="73438" x2="91683" y2="73438"/>
                        <a14:backgroundMark x1="90297" y1="76758" x2="91089" y2="75195"/>
                        <a14:backgroundMark x1="94059" y1="67773" x2="95446" y2="64648"/>
                        <a14:backgroundMark x1="94851" y1="65234" x2="94851" y2="65234"/>
                        <a14:backgroundMark x1="94653" y1="66406" x2="98614" y2="52930"/>
                        <a14:backgroundMark x1="95842" y1="60742" x2="97624" y2="52930"/>
                        <a14:backgroundMark x1="97822" y1="55273" x2="98416" y2="48633"/>
                        <a14:backgroundMark x1="97624" y1="49219" x2="97681" y2="48908"/>
                        <a14:backgroundMark x1="8119" y1="24414" x2="16238" y2="17383"/>
                        <a14:backgroundMark x1="9126" y1="24767" x2="9307" y2="24219"/>
                        <a14:backgroundMark x1="7314" y1="30235" x2="6738" y2="31972"/>
                        <a14:backgroundMark x1="2772" y1="43945" x2="7186" y2="30620"/>
                        <a14:backgroundMark x1="9307" y1="24219" x2="10099" y2="23242"/>
                        <a14:backgroundMark x1="2970" y1="39453" x2="7327" y2="29883"/>
                        <a14:backgroundMark x1="7327" y1="29883" x2="7525" y2="25781"/>
                        <a14:backgroundMark x1="3168" y1="39453" x2="6535" y2="29102"/>
                        <a14:backgroundMark x1="9055" y1="25456" x2="9505" y2="24805"/>
                        <a14:backgroundMark x1="6817" y1="28694" x2="8929" y2="25638"/>
                        <a14:backgroundMark x1="6535" y1="29102" x2="6645" y2="28943"/>
                        <a14:backgroundMark x1="3762" y1="39453" x2="6139" y2="31445"/>
                        <a14:backgroundMark x1="1584" y1="49414" x2="4554" y2="40234"/>
                        <a14:backgroundMark x1="1386" y1="46484" x2="3960" y2="37891"/>
                        <a14:backgroundMark x1="25334" y1="10524" x2="28615" y2="9252"/>
                        <a14:backgroundMark x1="73267" y1="11328" x2="73267" y2="11328"/>
                        <a14:backgroundMark x1="17030" y1="17578" x2="18614" y2="16211"/>
                        <a14:backgroundMark x1="8119" y1="26172" x2="12079" y2="20313"/>
                        <a14:backgroundMark x1="82574" y1="16992" x2="89307" y2="22266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4108538" y="221607"/>
            <a:ext cx="4636023" cy="47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93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27336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 «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pasaj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»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264750" y="1236183"/>
            <a:ext cx="4482867" cy="25372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Cojear, saltar, PASAR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El Señor </a:t>
            </a:r>
            <a:r>
              <a:rPr lang="es-ES" b="1" dirty="0"/>
              <a:t>ha pasado </a:t>
            </a:r>
            <a:r>
              <a:rPr lang="es-ES" dirty="0"/>
              <a:t>sobre la casa de los israelitas y no los ha herido como a sus enemigos.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Liberación – Salvación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¡Es la Pascua del Señor! En esa noche yo pasaré por la tierra de Egipto. Cuando yo vea la sangre pasaré de largo (</a:t>
            </a:r>
            <a:r>
              <a:rPr lang="es-ES" sz="2000" i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pasaj</a:t>
            </a:r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) ante vosotros y no habrá plaga exterminadora cuando yo hiera el país de Egipto. (Ex 12, 12s)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32CC71-4D8B-4EAE-9159-5C7706AC3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9002"/>
          <a:stretch/>
        </p:blipFill>
        <p:spPr bwMode="auto">
          <a:xfrm>
            <a:off x="5054850" y="480052"/>
            <a:ext cx="3505200" cy="4284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2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1262277" y="1211650"/>
            <a:ext cx="1811636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6000" dirty="0"/>
              <a:t>Dios,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700729" y="1737689"/>
            <a:ext cx="2515433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«¡Es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que 	            !»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DAB9B17-517B-4676-BCB4-F162D4C75CED}"/>
              </a:ext>
            </a:extLst>
          </p:cNvPr>
          <p:cNvSpPr/>
          <p:nvPr/>
        </p:nvSpPr>
        <p:spPr>
          <a:xfrm>
            <a:off x="1156011" y="1991228"/>
            <a:ext cx="11929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pasa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81919DB-F740-4A4B-B27C-96BB79B0D239}"/>
              </a:ext>
            </a:extLst>
          </p:cNvPr>
          <p:cNvSpPr/>
          <p:nvPr/>
        </p:nvSpPr>
        <p:spPr>
          <a:xfrm>
            <a:off x="686038" y="394855"/>
            <a:ext cx="28664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dinamismo</a:t>
            </a:r>
          </a:p>
        </p:txBody>
      </p:sp>
      <p:pic>
        <p:nvPicPr>
          <p:cNvPr id="3" name="Elementos multimedia en línea 2" title="JabadTube Kids: Ediciￃﾳn especial - Pesaj / Special Edition - Pesach">
            <a:hlinkClick r:id="" action="ppaction://media"/>
            <a:extLst>
              <a:ext uri="{FF2B5EF4-FFF2-40B4-BE49-F238E27FC236}">
                <a16:creationId xmlns:a16="http://schemas.microsoft.com/office/drawing/2014/main" id="{04B3B912-24E1-421D-BC71-5DB7A953AA9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88893" y="897965"/>
            <a:ext cx="4829971" cy="36198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117879-2F86-4229-9A0C-A076C68C5B5D}"/>
              </a:ext>
            </a:extLst>
          </p:cNvPr>
          <p:cNvSpPr/>
          <p:nvPr/>
        </p:nvSpPr>
        <p:spPr>
          <a:xfrm>
            <a:off x="1236876" y="3031946"/>
            <a:ext cx="2515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esclavitud</a:t>
            </a:r>
          </a:p>
        </p:txBody>
      </p:sp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244CF3D7-3AB6-477F-AD9C-796AEDD19A8E}"/>
              </a:ext>
            </a:extLst>
          </p:cNvPr>
          <p:cNvSpPr txBox="1">
            <a:spLocks/>
          </p:cNvSpPr>
          <p:nvPr/>
        </p:nvSpPr>
        <p:spPr>
          <a:xfrm>
            <a:off x="361468" y="3259714"/>
            <a:ext cx="3527425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indent="0">
              <a:buFont typeface="EB Garamond"/>
              <a:buNone/>
            </a:pPr>
            <a:r>
              <a:rPr lang="es-ES" dirty="0"/>
              <a:t>«¡De la</a:t>
            </a:r>
          </a:p>
          <a:p>
            <a:pPr marL="0" indent="0">
              <a:buFont typeface="EB Garamond"/>
              <a:buNone/>
            </a:pPr>
            <a:r>
              <a:rPr lang="es-ES" dirty="0"/>
              <a:t>a la                                         »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0020D4-A6C6-4BB6-8F3C-564325CB4DC6}"/>
              </a:ext>
            </a:extLst>
          </p:cNvPr>
          <p:cNvSpPr/>
          <p:nvPr/>
        </p:nvSpPr>
        <p:spPr>
          <a:xfrm>
            <a:off x="779436" y="3505200"/>
            <a:ext cx="24849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Libertad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-323349"/>
            <a:ext cx="31908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Temas de la fiesta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26570" y="837113"/>
            <a:ext cx="5466230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Paso de Dios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Paso del Señor en Egipto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Paso del Mar Rojo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Éxodo espiritual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de las pasiones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del propio EGO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Paso espiritual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entrada en la luz y en la vida nueva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" name="Google Shape;89;p18">
            <a:extLst>
              <a:ext uri="{FF2B5EF4-FFF2-40B4-BE49-F238E27FC236}">
                <a16:creationId xmlns:a16="http://schemas.microsoft.com/office/drawing/2014/main" id="{C1BBD195-0712-43A4-B46E-471B8DF7A76C}"/>
              </a:ext>
            </a:extLst>
          </p:cNvPr>
          <p:cNvSpPr txBox="1">
            <a:spLocks/>
          </p:cNvSpPr>
          <p:nvPr/>
        </p:nvSpPr>
        <p:spPr>
          <a:xfrm>
            <a:off x="770700" y="4087112"/>
            <a:ext cx="7928800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 algn="just">
              <a:buClr>
                <a:schemeClr val="dk1"/>
              </a:buClr>
              <a:buSzPts val="1100"/>
              <a:buNone/>
            </a:pPr>
            <a:r>
              <a:rPr lang="es-ES" sz="2000" i="1" dirty="0"/>
              <a:t>Dios pasa, y su paso tiene el poder de hacer pasar al pueblo, de ponerlo en un dinamismo, en un camino, de colocarlo en una nueva dimensión: le abre la posibilidad de un camino hacia fuera, hacia la libertad y la Tierra prometida.</a:t>
            </a:r>
          </a:p>
          <a:p>
            <a:pPr algn="just"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026" name="Picture 2" descr="Ãltimas noticias sobre la existencia histÃ³rica de MoisÃ©s y el ...">
            <a:extLst>
              <a:ext uri="{FF2B5EF4-FFF2-40B4-BE49-F238E27FC236}">
                <a16:creationId xmlns:a16="http://schemas.microsoft.com/office/drawing/2014/main" id="{90E7E97A-8617-4689-B1BD-D724C612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68">
            <a:off x="4622652" y="459702"/>
            <a:ext cx="4030545" cy="3111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524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De la esclavitud a la libertad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3614738" cy="1127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 err="1"/>
              <a:t>Mitsrayim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tsará</a:t>
            </a:r>
            <a:r>
              <a:rPr lang="es-ES" dirty="0"/>
              <a:t> (angustia, estrechez) Angustia de Egipto</a:t>
            </a:r>
          </a:p>
          <a:p>
            <a:pPr>
              <a:buClr>
                <a:schemeClr val="dk1"/>
              </a:buClr>
              <a:buSzPts val="1100"/>
            </a:pPr>
            <a:endParaRPr lang="es-ES" i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endParaRPr lang="es-ES" i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s-ES" i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ibrí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: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 hebreo (raíz </a:t>
            </a:r>
            <a:r>
              <a:rPr lang="es-ES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‘</a:t>
            </a:r>
            <a:r>
              <a:rPr lang="es-ES" i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br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sym typeface="Wingdings" panose="05000000000000000000" pitchFamily="2" charset="2"/>
              </a:rPr>
              <a:t>) = “el que pasa de largo”</a:t>
            </a:r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B15F48-5D13-43EF-8236-BB5F0ACD4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6" y="1247152"/>
            <a:ext cx="4145643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1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16308-5DFB-44D1-8FB9-68946507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80118"/>
            <a:ext cx="4559300" cy="1866181"/>
          </a:xfrm>
        </p:spPr>
        <p:txBody>
          <a:bodyPr/>
          <a:lstStyle/>
          <a:p>
            <a:pPr marL="25400" indent="0">
              <a:buNone/>
            </a:pPr>
            <a:r>
              <a:rPr lang="es-ES" b="1" u="sng" dirty="0"/>
              <a:t>Memorial - Actualización</a:t>
            </a:r>
          </a:p>
          <a:p>
            <a:pPr marL="25400" indent="0">
              <a:buNone/>
            </a:pPr>
            <a:r>
              <a:rPr lang="es-ES" dirty="0"/>
              <a:t>	</a:t>
            </a:r>
            <a:r>
              <a:rPr lang="es-ES" sz="2800" b="1" dirty="0"/>
              <a:t>En cada generación, cada uno debe considerarse como si él mismo hubiera salido de Egipto, porque el Santo, bendito sea, no liberó solamente a nuestros padres, sino que con ellos nos liberó también a nosotros</a:t>
            </a:r>
            <a:r>
              <a:rPr lang="es-ES" sz="2800" dirty="0"/>
              <a:t>”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54EDD3-CF56-4DC2-B694-B44769DA9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FD85CE-2890-4733-BCB3-2CEF97D6DDDD}"/>
              </a:ext>
            </a:extLst>
          </p:cNvPr>
          <p:cNvSpPr/>
          <p:nvPr/>
        </p:nvSpPr>
        <p:spPr>
          <a:xfrm>
            <a:off x="2300749" y="4316281"/>
            <a:ext cx="2423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s-ES" sz="2000" i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Misná</a:t>
            </a: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, </a:t>
            </a:r>
            <a:r>
              <a:rPr lang="es-ES" sz="2000" i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Pesajim</a:t>
            </a:r>
            <a:r>
              <a:rPr lang="es-ES" sz="2000" i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10,4</a:t>
            </a:r>
          </a:p>
        </p:txBody>
      </p:sp>
      <p:pic>
        <p:nvPicPr>
          <p:cNvPr id="2052" name="Picture 4" descr="SÃ©der de PÃ©saj en el campo de detenciÃ³n de Pithiviers, Francia,1942. La foto fue entregada por el hijo de Wolf Slucki, quien fue deportado desde Pithiviers a Auschwitz el 25 de junio de 1942">
            <a:extLst>
              <a:ext uri="{FF2B5EF4-FFF2-40B4-BE49-F238E27FC236}">
                <a16:creationId xmlns:a16="http://schemas.microsoft.com/office/drawing/2014/main" id="{861BCE97-28C1-493D-BB88-825FAF3D2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407928"/>
            <a:ext cx="3178114" cy="2163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Un hombre recitando la bendiciÃ³n del vino en el SÃ©der de PÃ©saj en un refugio habilitado por el ComitÃ© de Ayuda a Refugiados (JSS) en la calle Lezsno 6, Varsovia, Polonia">
            <a:extLst>
              <a:ext uri="{FF2B5EF4-FFF2-40B4-BE49-F238E27FC236}">
                <a16:creationId xmlns:a16="http://schemas.microsoft.com/office/drawing/2014/main" id="{4B7ECF7F-E80D-4256-B5D4-3F969CC9C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2788070"/>
            <a:ext cx="3178114" cy="21638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37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Acuérdate de la alianza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3911658" cy="3273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u="sng" dirty="0" err="1"/>
              <a:t>Aquedá</a:t>
            </a:r>
            <a:r>
              <a:rPr lang="es-ES" u="sng" dirty="0"/>
              <a:t> de Isaac</a:t>
            </a:r>
            <a:r>
              <a:rPr lang="es-ES" dirty="0"/>
              <a:t>: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dirty="0"/>
              <a:t>Abraham se dirige a Dios:</a:t>
            </a:r>
          </a:p>
          <a:p>
            <a:pPr marL="76200" indent="0">
              <a:buClr>
                <a:schemeClr val="dk1"/>
              </a:buClr>
              <a:buSzPts val="1100"/>
              <a:buNone/>
            </a:pPr>
            <a:r>
              <a:rPr lang="es-ES" i="1" dirty="0"/>
              <a:t>Cuando sus hijos se encuentren en la hora de la angustia, acuérdate del </a:t>
            </a:r>
            <a:r>
              <a:rPr lang="es-ES" i="1" dirty="0" err="1"/>
              <a:t>Aquedá</a:t>
            </a:r>
            <a:r>
              <a:rPr lang="es-ES" i="1" dirty="0"/>
              <a:t> (atadura) de Isaac, su padre, y escucha la voz de sus súplicas, escúchalos y líbralos de toda tribulación.</a:t>
            </a:r>
          </a:p>
          <a:p>
            <a:pPr marL="76200" indent="0" algn="r">
              <a:buClr>
                <a:schemeClr val="dk1"/>
              </a:buClr>
              <a:buSzPts val="1100"/>
              <a:buNone/>
            </a:pPr>
            <a:r>
              <a:rPr lang="es-ES" sz="1800" dirty="0"/>
              <a:t>(</a:t>
            </a:r>
            <a:r>
              <a:rPr lang="es-ES" sz="1800" dirty="0" err="1"/>
              <a:t>Targum</a:t>
            </a:r>
            <a:r>
              <a:rPr lang="es-ES" sz="1800" dirty="0"/>
              <a:t> </a:t>
            </a:r>
            <a:r>
              <a:rPr lang="es-ES" sz="1800" dirty="0" err="1"/>
              <a:t>Neofiti</a:t>
            </a:r>
            <a:r>
              <a:rPr lang="es-ES" sz="1800" dirty="0"/>
              <a:t>)</a:t>
            </a:r>
          </a:p>
        </p:txBody>
      </p:sp>
      <p:pic>
        <p:nvPicPr>
          <p:cNvPr id="3" name="Imagen 2" descr="Imagen que contiene persona, hombre, sostener, grande&#10;&#10;Descripción generada automáticamente">
            <a:extLst>
              <a:ext uri="{FF2B5EF4-FFF2-40B4-BE49-F238E27FC236}">
                <a16:creationId xmlns:a16="http://schemas.microsoft.com/office/drawing/2014/main" id="{63021F1A-3709-4670-8306-348C1FEF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92" y="1247152"/>
            <a:ext cx="4251646" cy="3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-323349"/>
            <a:ext cx="31908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Haggadá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de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Pesaj</a:t>
            </a: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426570" y="837113"/>
            <a:ext cx="5466230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Paso de Dios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Paso del Señor en Egipto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Paso del Mar Rojo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Éxodo espiritual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de las pasiones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del propio EGO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Paso espiritual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entrada en la luz y en la vida nueva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" name="Google Shape;89;p18">
            <a:extLst>
              <a:ext uri="{FF2B5EF4-FFF2-40B4-BE49-F238E27FC236}">
                <a16:creationId xmlns:a16="http://schemas.microsoft.com/office/drawing/2014/main" id="{C1BBD195-0712-43A4-B46E-471B8DF7A76C}"/>
              </a:ext>
            </a:extLst>
          </p:cNvPr>
          <p:cNvSpPr txBox="1">
            <a:spLocks/>
          </p:cNvSpPr>
          <p:nvPr/>
        </p:nvSpPr>
        <p:spPr>
          <a:xfrm>
            <a:off x="770700" y="4087112"/>
            <a:ext cx="7928800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76200" indent="0" algn="just">
              <a:buClr>
                <a:schemeClr val="dk1"/>
              </a:buClr>
              <a:buSzPts val="1100"/>
              <a:buNone/>
            </a:pPr>
            <a:r>
              <a:rPr lang="es-ES" sz="2000" i="1" dirty="0"/>
              <a:t>Por eso nosotros tenemos el deber de dar gracias, de cantar, de alabar, de glorificar, de exaltar, de celebrar y de bendecir a aquel que ha hecho, para nuestros Padres y para nosotros, todos estos milagros. Nos ha sacado de la esclavitud a la libertad, de la angustia a la alegría, del luto a la fiesta, de las tinieblas a la luz, de la esclavitud a la libertad. Cantemos en su honor: ¡Aleluya!</a:t>
            </a:r>
          </a:p>
          <a:p>
            <a:pPr algn="just"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1026" name="Picture 2" descr="Ãltimas noticias sobre la existencia histÃ³rica de MoisÃ©s y el ...">
            <a:extLst>
              <a:ext uri="{FF2B5EF4-FFF2-40B4-BE49-F238E27FC236}">
                <a16:creationId xmlns:a16="http://schemas.microsoft.com/office/drawing/2014/main" id="{90E7E97A-8617-4689-B1BD-D724C612B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268">
            <a:off x="4622652" y="459702"/>
            <a:ext cx="4030545" cy="3111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4328020"/>
      </p:ext>
    </p:extLst>
  </p:cSld>
  <p:clrMapOvr>
    <a:masterClrMapping/>
  </p:clrMapOvr>
</p:sld>
</file>

<file path=ppt/theme/theme1.xml><?xml version="1.0" encoding="utf-8"?>
<a:theme xmlns:a="http://schemas.openxmlformats.org/drawingml/2006/main" name="Reignier template">
  <a:themeElements>
    <a:clrScheme name="Custom 347">
      <a:dk1>
        <a:srgbClr val="413724"/>
      </a:dk1>
      <a:lt1>
        <a:srgbClr val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</TotalTime>
  <Words>908</Words>
  <Application>Microsoft Macintosh PowerPoint</Application>
  <PresentationFormat>Presentación en pantalla (16:9)</PresentationFormat>
  <Paragraphs>114</Paragraphs>
  <Slides>15</Slides>
  <Notes>14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Marcellus SC</vt:lpstr>
      <vt:lpstr>EB Garamond</vt:lpstr>
      <vt:lpstr>Frank Ruhl Libre</vt:lpstr>
      <vt:lpstr>Arial</vt:lpstr>
      <vt:lpstr>Reignier template</vt:lpstr>
      <vt:lpstr>Las fiestas Judías Pesaj פסח</vt:lpstr>
      <vt:lpstr>14 de Nisán</vt:lpstr>
      <vt:lpstr>PESAJ «pasaj» </vt:lpstr>
      <vt:lpstr>Dios,</vt:lpstr>
      <vt:lpstr>Temas de la fiesta</vt:lpstr>
      <vt:lpstr>De la esclavitud a la libertad</vt:lpstr>
      <vt:lpstr>Presentación de PowerPoint</vt:lpstr>
      <vt:lpstr>Acuérdate de la alianza</vt:lpstr>
      <vt:lpstr>Haggadá de Pesaj</vt:lpstr>
      <vt:lpstr>Cordero pascual</vt:lpstr>
      <vt:lpstr>Seder de Pesaj</vt:lpstr>
      <vt:lpstr>Orden del Seder</vt:lpstr>
      <vt:lpstr>Las cuatro noches</vt:lpstr>
      <vt:lpstr>¡Jag Pesaj sameaj!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PEREGRINACIÓN A TIERRA SANTA</dc:title>
  <dc:creator>Fernando de la Vega Soto-Yárritu</dc:creator>
  <cp:lastModifiedBy>Diego Viñals Lage</cp:lastModifiedBy>
  <cp:revision>105</cp:revision>
  <dcterms:created xsi:type="dcterms:W3CDTF">2019-12-09T21:47:29Z</dcterms:created>
  <dcterms:modified xsi:type="dcterms:W3CDTF">2024-01-08T15:49:20Z</dcterms:modified>
</cp:coreProperties>
</file>